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" y="115071"/>
            <a:ext cx="1481636" cy="80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6389" y="550611"/>
            <a:ext cx="11337969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3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3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32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32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Beérkezett pályázat:	Speciális </a:t>
            </a:r>
            <a:r>
              <a:rPr kumimoji="0" lang="hu-HU" altLang="hu-HU" sz="2400" b="0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kátyúzó</a:t>
            </a:r>
            <a:r>
              <a:rPr kumimoji="0" lang="hu-HU" altLang="hu-HU" sz="2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keverék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4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Új építési anyag neve: 	Széleskörűen</a:t>
            </a:r>
            <a:r>
              <a:rPr kumimoji="0" lang="hu-HU" altLang="hu-HU" sz="24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Felhasználható Instant Hidegaszfalt 					(SZÉFI - NMÉ száma: 109/23/2+/2019)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A kísérleti </a:t>
            </a:r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 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célja </a:t>
            </a:r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olyan új építési anyagok, illetve új technológiák alkalmazhatóságának, bevezethetőségének  megteremtése, melyek kellő előkészítettséggel bírnak, ám a forgalmi körülmények között még nem került sor a kipróbálásukra. </a:t>
            </a:r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monitoring lejártát követően záró állapotfelvétel készül a kísérleti munka tapasztalatainak </a:t>
            </a:r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felhasználásával.</a:t>
            </a:r>
            <a:endParaRPr kumimoji="0" lang="hu-HU" altLang="hu-HU" sz="1400" b="0" i="0" u="none" strike="noStrike" cap="none" normalizeH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Tartalom:		1. Vizsgálati módszertan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2. Technológia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3.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0" lang="hu-HU" altLang="hu-HU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elhasználás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3. Monitoring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hu-HU" altLang="hu-HU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	4.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kumimoji="0" lang="hu-HU" altLang="hu-HU" sz="16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pasztalatok</a:t>
            </a:r>
          </a:p>
        </p:txBody>
      </p:sp>
    </p:spTree>
    <p:extLst>
      <p:ext uri="{BB962C8B-B14F-4D97-AF65-F5344CB8AC3E}">
        <p14:creationId xmlns:p14="http://schemas.microsoft.com/office/powerpoint/2010/main" val="12261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69232" y="1686441"/>
            <a:ext cx="11191105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Vizsgált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időszak: 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2019. február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- 2020.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április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Vizsgált helyszín: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Kelet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– Magyarország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mérnökség </a:t>
            </a:r>
          </a:p>
          <a:p>
            <a:pPr marL="2689225" lvl="0" indent="-2689225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Debrecen, Nyíregyháza, Mátészalka, Berettyóújfalu,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Vásárosnamény, Hajdúnánás, Kisvárda)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hu-HU" alt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Vizsgált mennyiség: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összesen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69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tonna / 25 kg-os vödrös kiszerelésben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Vizsgált út típus:		több, mint 16 db aszfaltburkolatú közút: </a:t>
            </a:r>
            <a:endParaRPr lang="hu-HU" alt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1 db autópálya, 4 db autópálya le- és felhajtóágak, 10 db főút több szakasza,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3 db mellékút, stb.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Vizsgált km összesen:	280 km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Vizsgált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technológiai részek: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	előkészítés, bedolgozás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azonnali használatba vétel időigénye, 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használt 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felszerelés</a:t>
            </a: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		tartósság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Vizsgálat alatt időjárás:	- 5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celsius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és + 30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celsius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fok között</a:t>
            </a:r>
            <a:endParaRPr lang="hu-HU" sz="1600" dirty="0"/>
          </a:p>
          <a:p>
            <a:endParaRPr lang="hu-HU" sz="16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69232" y="1346496"/>
            <a:ext cx="7899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Vizsgálati módszertan</a:t>
            </a:r>
            <a:endParaRPr kumimoji="0" lang="hu-HU" altLang="hu-HU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05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626" y="1394604"/>
            <a:ext cx="7899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Technológia</a:t>
            </a:r>
          </a:p>
        </p:txBody>
      </p:sp>
      <p:pic>
        <p:nvPicPr>
          <p:cNvPr id="7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33" y="3996167"/>
            <a:ext cx="1629683" cy="260105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21" y="3996167"/>
            <a:ext cx="1629683" cy="2616426"/>
          </a:xfrm>
          <a:prstGeom prst="rect">
            <a:avLst/>
          </a:prstGeom>
          <a:effectLst/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709" y="3996167"/>
            <a:ext cx="1629683" cy="2616541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432" y="3996166"/>
            <a:ext cx="1629683" cy="2590693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155" y="3985766"/>
            <a:ext cx="1629683" cy="2590693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878" y="3985807"/>
            <a:ext cx="1608467" cy="2601052"/>
          </a:xfrm>
          <a:prstGeom prst="rect">
            <a:avLst/>
          </a:prstGeom>
        </p:spPr>
      </p:pic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19418"/>
              </p:ext>
            </p:extLst>
          </p:nvPr>
        </p:nvGraphicFramePr>
        <p:xfrm>
          <a:off x="777847" y="2026758"/>
          <a:ext cx="10667498" cy="1717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5570">
                  <a:extLst>
                    <a:ext uri="{9D8B030D-6E8A-4147-A177-3AD203B41FA5}">
                      <a16:colId xmlns:a16="http://schemas.microsoft.com/office/drawing/2014/main" val="2257079827"/>
                    </a:ext>
                  </a:extLst>
                </a:gridCol>
                <a:gridCol w="5331928">
                  <a:extLst>
                    <a:ext uri="{9D8B030D-6E8A-4147-A177-3AD203B41FA5}">
                      <a16:colId xmlns:a16="http://schemas.microsoft.com/office/drawing/2014/main" val="519997456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b="1" u="none" strike="noStrike" dirty="0">
                          <a:effectLst/>
                        </a:rPr>
                        <a:t>Technológia leírása </a:t>
                      </a:r>
                      <a:endParaRPr lang="hu-H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b="1" u="none" strike="noStrike" dirty="0">
                          <a:effectLst/>
                        </a:rPr>
                        <a:t>Felhasznált szerszámok</a:t>
                      </a:r>
                      <a:endParaRPr lang="hu-H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3320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1. Sérült útburkolat kontúrjának kialakítása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rowSpan="7">
                  <a:txBody>
                    <a:bodyPr/>
                    <a:lstStyle/>
                    <a:p>
                      <a:pPr algn="l" rtl="0" fontAlgn="ctr"/>
                      <a:r>
                        <a:rPr lang="hu-HU" sz="1200" u="none" strike="noStrike" dirty="0">
                          <a:effectLst/>
                        </a:rPr>
                        <a:t>seprű, lapát, kézidöngölő</a:t>
                      </a:r>
                      <a:br>
                        <a:rPr lang="hu-HU" sz="1200" u="none" strike="noStrike" dirty="0">
                          <a:effectLst/>
                        </a:rPr>
                      </a:br>
                      <a:r>
                        <a:rPr lang="hu-HU" sz="1200" u="none" strike="noStrike" dirty="0" smtClean="0">
                          <a:effectLst/>
                        </a:rPr>
                        <a:t>(szükség </a:t>
                      </a:r>
                      <a:r>
                        <a:rPr lang="hu-HU" sz="1200" u="none" strike="noStrike" dirty="0">
                          <a:effectLst/>
                        </a:rPr>
                        <a:t>esetén </a:t>
                      </a:r>
                      <a:r>
                        <a:rPr lang="hu-HU" sz="1200" u="none" strike="noStrike" dirty="0" smtClean="0">
                          <a:effectLst/>
                        </a:rPr>
                        <a:t>véső, lapvibrátor)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9979113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2. A jól körülhatárolt úthiba kitisztítása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937525"/>
                  </a:ext>
                </a:extLst>
              </a:tr>
              <a:tr h="240813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3. A hidegaszfalt beöntése az úthibába, fellazítás, terítés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054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4. Hidegaszfalt bedolgozása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53845"/>
                  </a:ext>
                </a:extLst>
              </a:tr>
              <a:tr h="257142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5. Mély úthiba esetén több rétegű bedolgozás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6412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>
                          <a:effectLst/>
                        </a:rPr>
                        <a:t>6. Munkaterület megtisztítása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246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b"/>
                      <a:r>
                        <a:rPr lang="hu-HU" sz="1200" u="none" strike="noStrike" dirty="0">
                          <a:effectLst/>
                        </a:rPr>
                        <a:t>7. Szerszámok tisztítása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86418"/>
                  </a:ext>
                </a:extLst>
              </a:tr>
            </a:tbl>
          </a:graphicData>
        </a:graphic>
      </p:graphicFrame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20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69232" y="3902431"/>
            <a:ext cx="111911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16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2626" y="1555537"/>
            <a:ext cx="7899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Felhasználás</a:t>
            </a:r>
            <a:endParaRPr kumimoji="0" lang="hu-HU" altLang="hu-HU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067988" y="2377269"/>
            <a:ext cx="777675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Aszfalt vagy betonozott utak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felületének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javítása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Kátyúk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repedések, gödrök, változó egyenetlenségek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javítása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Meghasadt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aszfalt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kicserélése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Tx/>
              <a:buChar char="-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Pontszerű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útburkolat bontási munkák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helyreállítása</a:t>
            </a:r>
          </a:p>
          <a:p>
            <a:pPr fontAlgn="base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Tx/>
              <a:buChar char="-"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Megolvadt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felhólyagzott, kiszáradt útfelületek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javítása</a:t>
            </a:r>
          </a:p>
          <a:p>
            <a:pPr fontAlgn="base"/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Felfagyott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megolvadt útfelület javítása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Tartalom hely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2779" y="2647326"/>
            <a:ext cx="4038446" cy="324554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5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2626" y="1555537"/>
            <a:ext cx="7899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kumimoji="0" lang="hu-HU" altLang="hu-HU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2218" y="1900604"/>
            <a:ext cx="11017523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Ellenőrzés időszaka:	2019. február – 2020. áprilisig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Ellenőrzések száma:	54 db						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Ellenőrzött km összesen:	270 km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Készült fényképek száma:	130 db</a:t>
            </a:r>
          </a:p>
          <a:p>
            <a:pPr marL="2778125" marR="0" lvl="0" indent="-27781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Vizsgálat helyszínei:	M3 autópálya és felhajtó/lehajtó ágai, egy- és kétszámjegyű főutak, alsóbbrendű utak, összekötő utak Szabolcs-Szatmár-Bereg és Hajdú-Bihar megyében.</a:t>
            </a:r>
            <a:r>
              <a:rPr lang="hu-HU" alt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332" y="3534941"/>
            <a:ext cx="2257999" cy="2968097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82" y="3534940"/>
            <a:ext cx="2257999" cy="2968098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757" y="3534940"/>
            <a:ext cx="2257999" cy="2968098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62844" y="4291122"/>
            <a:ext cx="326689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 évvel később a SZÉFI-</a:t>
            </a:r>
            <a:r>
              <a:rPr lang="hu-HU" alt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hu-HU" alt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javított útburkolatról készült fényképek		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08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12626" y="2222151"/>
            <a:ext cx="7656014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vizsgált időszakban a forgalmazó által megjelölt, a SZÉFI-re vonatkozó tulajdonságok alátámasztást nyertek.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Az anyag egy évvel a bedolgozás után is tökéletes állapotban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van</a:t>
            </a:r>
          </a:p>
          <a:p>
            <a:pPr marL="285750" indent="-285750">
              <a:buFontTx/>
              <a:buChar char="-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Kiváló rugalmasság, ennek következtében hosszú tartósság</a:t>
            </a:r>
          </a:p>
          <a:p>
            <a:pPr marL="285750" indent="-285750">
              <a:buFontTx/>
              <a:buChar char="-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Kitűnő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tömörödése miatt könnyen bedolgozható, kis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szerszámigénnyel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Nedves, száraz, alacsony vagy magas hőmérsékletű környezetben egyaránt jól alkalmazható</a:t>
            </a:r>
          </a:p>
          <a:p>
            <a:pPr marL="285750" indent="-285750">
              <a:buFontTx/>
              <a:buChar char="-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 vödrös kiszerelésnek köszönhetően maradéktalanul kinyerhető a csomagolásból</a:t>
            </a:r>
          </a:p>
          <a:p>
            <a:pPr marL="285750" indent="-285750">
              <a:buFontTx/>
              <a:buChar char="-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Vastagabb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rétegű terítés esetén célszerű legalább két rétegben bedolgozni és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tömöríteni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Gyors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alkalmazhatóság, ez által a forgalom rövid idejű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zavarása</a:t>
            </a:r>
          </a:p>
          <a:p>
            <a:pPr marL="285750" indent="-285750">
              <a:buFontTx/>
              <a:buChar char="-"/>
            </a:pP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termék kiszerelése folytán különösen az útellenőri tevékenységhez ideális, azonnali 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beavatkozásokhoz illetve pontszerű útburkolat bontási munkák helyreállításához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12626" y="1555537"/>
            <a:ext cx="78992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Tapasztalatok </a:t>
            </a:r>
            <a:endParaRPr kumimoji="0" lang="hu-HU" altLang="hu-HU" sz="28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Tartalom hely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890" y="2078757"/>
            <a:ext cx="3151414" cy="4201886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2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ternet.kozut.hu/wp-content/uploads/2018/06/mk__kismeretu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178097"/>
            <a:ext cx="1742894" cy="94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955178" y="3320508"/>
            <a:ext cx="5199017" cy="11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1001485" y="2289632"/>
            <a:ext cx="678397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Termék technikai adatai elérhetőek: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Kizárólagos magyarországi forgalmazó: 	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Road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Patching Kft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honlapján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Honlap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		www.roadpatching.hu	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Termék:		Széleskörűen Felhasználható Instant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Hidegaszfalt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Gyártó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		Z&amp;Z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Piro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Srl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.	</a:t>
            </a:r>
          </a:p>
        </p:txBody>
      </p:sp>
      <p:pic>
        <p:nvPicPr>
          <p:cNvPr id="9" name="Tartalom hely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060" y="1663337"/>
            <a:ext cx="3355663" cy="4474218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081348" y="125639"/>
            <a:ext cx="789926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Magyar Közút Zrt.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„Kísérleti építési munkák”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hu-HU" altLang="hu-HU" sz="16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áró állapotfelmérési összefoglaló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SZÉFI Széleskörűen felhasználható instant hidegaszfalt</a:t>
            </a:r>
            <a:endParaRPr kumimoji="0" lang="hu-HU" altLang="hu-HU" sz="1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041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1087</TotalTime>
  <Words>696</Words>
  <Application>Microsoft Office PowerPoint</Application>
  <PresentationFormat>Szélesvásznú</PresentationFormat>
  <Paragraphs>106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Szita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MAV Zrt.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Török Zoltán</dc:creator>
  <cp:lastModifiedBy>Török Zoltán</cp:lastModifiedBy>
  <cp:revision>36</cp:revision>
  <dcterms:created xsi:type="dcterms:W3CDTF">2020-04-14T06:34:09Z</dcterms:created>
  <dcterms:modified xsi:type="dcterms:W3CDTF">2020-04-29T07:49:32Z</dcterms:modified>
</cp:coreProperties>
</file>